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handoutMasterIdLst>
    <p:handoutMasterId r:id="rId38"/>
  </p:handoutMasterIdLst>
  <p:sldIdLst>
    <p:sldId id="324" r:id="rId3"/>
    <p:sldId id="326" r:id="rId4"/>
    <p:sldId id="330" r:id="rId5"/>
    <p:sldId id="370" r:id="rId6"/>
    <p:sldId id="325" r:id="rId7"/>
    <p:sldId id="365" r:id="rId8"/>
    <p:sldId id="366" r:id="rId9"/>
    <p:sldId id="368" r:id="rId10"/>
    <p:sldId id="369" r:id="rId11"/>
    <p:sldId id="367" r:id="rId12"/>
    <p:sldId id="371" r:id="rId13"/>
    <p:sldId id="327" r:id="rId14"/>
    <p:sldId id="360" r:id="rId15"/>
    <p:sldId id="379" r:id="rId16"/>
    <p:sldId id="381" r:id="rId17"/>
    <p:sldId id="380" r:id="rId18"/>
    <p:sldId id="378" r:id="rId19"/>
    <p:sldId id="356" r:id="rId20"/>
    <p:sldId id="331" r:id="rId21"/>
    <p:sldId id="332" r:id="rId22"/>
    <p:sldId id="333" r:id="rId23"/>
    <p:sldId id="354" r:id="rId24"/>
    <p:sldId id="376" r:id="rId25"/>
    <p:sldId id="374" r:id="rId26"/>
    <p:sldId id="375" r:id="rId27"/>
    <p:sldId id="377" r:id="rId28"/>
    <p:sldId id="334" r:id="rId29"/>
    <p:sldId id="335" r:id="rId30"/>
    <p:sldId id="336" r:id="rId31"/>
    <p:sldId id="338" r:id="rId32"/>
    <p:sldId id="339" r:id="rId33"/>
    <p:sldId id="340" r:id="rId34"/>
    <p:sldId id="359" r:id="rId35"/>
    <p:sldId id="319" r:id="rId3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309" autoAdjust="0"/>
    <p:restoredTop sz="94763" autoAdjust="0"/>
  </p:normalViewPr>
  <p:slideViewPr>
    <p:cSldViewPr snapToGrid="0">
      <p:cViewPr varScale="1">
        <p:scale>
          <a:sx n="86" d="100"/>
          <a:sy n="86" d="100"/>
        </p:scale>
        <p:origin x="510" y="10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6276"/>
    </p:cViewPr>
  </p:sorterViewPr>
  <p:notesViewPr>
    <p:cSldViewPr snapToGrid="0">
      <p:cViewPr varScale="1">
        <p:scale>
          <a:sx n="60" d="100"/>
          <a:sy n="60" d="100"/>
        </p:scale>
        <p:origin x="2778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BE06D-0AEA-4E3D-A56F-3D3FEF9E2D03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4C8AB-3534-4BEA-B037-35455BBB60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980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FC3DC-B80A-4DAB-B49D-C8964E632FEB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5297C-811E-4D84-A04F-ED163385A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34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6004612" cy="4466987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88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3" y="4715153"/>
            <a:ext cx="5995172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52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68208" y="4715153"/>
            <a:ext cx="6032937" cy="4849576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7090" y="4715153"/>
            <a:ext cx="5995172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43737" y="4704813"/>
            <a:ext cx="5966848" cy="4466987"/>
          </a:xfrm>
        </p:spPr>
        <p:txBody>
          <a:bodyPr/>
          <a:lstStyle/>
          <a:p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677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5973" y="4715153"/>
            <a:ext cx="5976289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58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66848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97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66848" cy="4466987"/>
          </a:xfrm>
        </p:spPr>
        <p:txBody>
          <a:bodyPr/>
          <a:lstStyle/>
          <a:p>
            <a:pPr marL="171450" indent="-171450" algn="just"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97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66848" cy="4466987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97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66848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97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66848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97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21001" y="4715153"/>
            <a:ext cx="6061260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96531" y="4715153"/>
            <a:ext cx="5966848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4855" y="4715153"/>
            <a:ext cx="5966848" cy="4466987"/>
          </a:xfrm>
        </p:spPr>
        <p:txBody>
          <a:bodyPr/>
          <a:lstStyle/>
          <a:p>
            <a:pPr algn="just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96531" y="4715153"/>
            <a:ext cx="5985730" cy="4466987"/>
          </a:xfrm>
        </p:spPr>
        <p:txBody>
          <a:bodyPr/>
          <a:lstStyle/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85730" cy="4466987"/>
          </a:xfrm>
        </p:spPr>
        <p:txBody>
          <a:bodyPr/>
          <a:lstStyle/>
          <a:p>
            <a:pPr algn="just"/>
            <a:endParaRPr lang="ru-RU" dirty="0"/>
          </a:p>
          <a:p>
            <a:pPr algn="ctr"/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85730" cy="4466987"/>
          </a:xfrm>
        </p:spPr>
        <p:txBody>
          <a:bodyPr/>
          <a:lstStyle/>
          <a:p>
            <a:pPr algn="ctr"/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96531" y="4715153"/>
            <a:ext cx="5985730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96531" y="4715153"/>
            <a:ext cx="5985730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96531" y="4715153"/>
            <a:ext cx="5985730" cy="4466987"/>
          </a:xfrm>
        </p:spPr>
        <p:txBody>
          <a:bodyPr/>
          <a:lstStyle/>
          <a:p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77649" y="4715153"/>
            <a:ext cx="5985730" cy="4466987"/>
          </a:xfrm>
        </p:spPr>
        <p:txBody>
          <a:bodyPr/>
          <a:lstStyle/>
          <a:p>
            <a:pPr algn="just"/>
            <a:endParaRPr lang="ru-RU" sz="1100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77649" y="4715153"/>
            <a:ext cx="6004613" cy="4466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15414" y="4715153"/>
            <a:ext cx="5966848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4855" y="4715153"/>
            <a:ext cx="5957407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77648" y="4715153"/>
            <a:ext cx="6032937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96531" y="4715153"/>
            <a:ext cx="5966848" cy="4466987"/>
          </a:xfrm>
        </p:spPr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882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3943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5297C-811E-4D84-A04F-ED163385A837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3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113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23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244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981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7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3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40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11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1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93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110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04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92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5" y="4406901"/>
            <a:ext cx="1036320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14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83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1" y="1600202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75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13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658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753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4" y="273053"/>
            <a:ext cx="6815666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508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2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50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9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05758-B531-4473-AEC6-767564702D36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BC6C7-06D5-46F4-A48A-A6C8F29C5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82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02"/>
            <a:fld id="{0F331EA3-0F4C-4858-8B88-56D840F67A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8502"/>
              <a:t>23.09.2014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1" y="6356351"/>
            <a:ext cx="3860800" cy="365125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0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02"/>
            <a:fld id="{B70AA00E-50C8-4A1B-AD73-F9F8B6FD07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850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4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24.jpe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5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gif"/><Relationship Id="rId5" Type="http://schemas.openxmlformats.org/officeDocument/2006/relationships/image" Target="../media/image109.png"/><Relationship Id="rId4" Type="http://schemas.openxmlformats.org/officeDocument/2006/relationships/image" Target="../media/image108.jpeg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9" Type="http://schemas.openxmlformats.org/officeDocument/2006/relationships/image" Target="../media/image1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5.png"/><Relationship Id="rId9" Type="http://schemas.openxmlformats.org/officeDocument/2006/relationships/image" Target="../media/image1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Relationship Id="rId9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0.jpeg"/><Relationship Id="rId7" Type="http://schemas.openxmlformats.org/officeDocument/2006/relationships/image" Target="../media/image1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Relationship Id="rId9" Type="http://schemas.openxmlformats.org/officeDocument/2006/relationships/image" Target="../media/image16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Relationship Id="rId9" Type="http://schemas.openxmlformats.org/officeDocument/2006/relationships/image" Target="../media/image17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Relationship Id="rId9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lkan-shop.ru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hyperlink" Target="mailto:5geo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8227" y="203200"/>
            <a:ext cx="11763198" cy="1794601"/>
          </a:xfrm>
        </p:spPr>
        <p:txBody>
          <a:bodyPr>
            <a:normAutofit/>
          </a:bodyPr>
          <a:lstStyle/>
          <a:p>
            <a:r>
              <a:rPr lang="ru-RU" sz="4900" b="1" i="1" dirty="0" smtClean="0">
                <a:solidFill>
                  <a:srgbClr val="00B050"/>
                </a:solidFill>
              </a:rPr>
              <a:t>КОРПОРАТИВНЫЙ ТУРИЗМ </a:t>
            </a:r>
            <a:br>
              <a:rPr lang="ru-RU" sz="4900" b="1" i="1" dirty="0" smtClean="0">
                <a:solidFill>
                  <a:srgbClr val="00B050"/>
                </a:solidFill>
              </a:rPr>
            </a:br>
            <a:r>
              <a:rPr lang="ru-RU" sz="4900" b="1" i="1" dirty="0" smtClean="0">
                <a:solidFill>
                  <a:srgbClr val="00B050"/>
                </a:solidFill>
              </a:rPr>
              <a:t>в СЕРБИИ</a:t>
            </a:r>
            <a:r>
              <a:rPr lang="en-US" sz="4900" b="1" i="1" dirty="0" smtClean="0">
                <a:solidFill>
                  <a:srgbClr val="00B050"/>
                </a:solidFill>
              </a:rPr>
              <a:t> </a:t>
            </a:r>
            <a:r>
              <a:rPr lang="ru-RU" sz="4900" b="1" i="1" dirty="0" smtClean="0">
                <a:solidFill>
                  <a:srgbClr val="00B050"/>
                </a:solidFill>
              </a:rPr>
              <a:t>и ЧЕРНОГОРИИ</a:t>
            </a:r>
            <a:endParaRPr lang="ru-RU" dirty="0"/>
          </a:p>
        </p:txBody>
      </p:sp>
      <p:pic>
        <p:nvPicPr>
          <p:cNvPr id="13" name="Рисунок 12" descr="E:\1СЕРБИЯ\Корпораты\ФОТО\divibare17 (282 x 188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42" y="4232006"/>
            <a:ext cx="2895914" cy="214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E:\1СЕРБИЯ\Корпораты\ФОТО\Studenica2 (358 x 266) (282 x 210)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48" y="4232007"/>
            <a:ext cx="2766363" cy="214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E:\1СЕРБИЯ\Корпораты\ФОТО\golubac (330 x 247) (282 x 211)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48" y="1838142"/>
            <a:ext cx="2766363" cy="222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41" y="1838143"/>
            <a:ext cx="2895915" cy="222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665" y="1838143"/>
            <a:ext cx="2822987" cy="222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65" y="4232007"/>
            <a:ext cx="2844661" cy="214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65" y="1838140"/>
            <a:ext cx="2844662" cy="222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665" y="4232008"/>
            <a:ext cx="2822987" cy="214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53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1944" y="0"/>
            <a:ext cx="6966856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Почему Сербия и Черногория?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89845" y="980730"/>
            <a:ext cx="4611579" cy="539875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1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Богатое культурное наследие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Удивительная </a:t>
            </a:r>
            <a:r>
              <a:rPr lang="ru-RU" sz="31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природа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Адриатическое море в Черногории</a:t>
            </a:r>
            <a:endParaRPr lang="ru-RU" sz="31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Дружелюбное и открытое для общения население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Безопасность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31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 часа полета из Москвы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31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Ежедневные регулярные </a:t>
            </a:r>
            <a:r>
              <a:rPr lang="ru-RU" sz="31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чартерные рейсы</a:t>
            </a:r>
            <a:endParaRPr lang="ru-RU" sz="31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100" b="1" i="1" dirty="0" smtClean="0">
                <a:solidFill>
                  <a:srgbClr val="FF0000"/>
                </a:solidFill>
              </a:rPr>
              <a:t>Безвизовые страны  </a:t>
            </a:r>
            <a:r>
              <a:rPr lang="ru-RU" sz="3100" b="1" i="1" dirty="0">
                <a:solidFill>
                  <a:srgbClr val="FF0000"/>
                </a:solidFill>
              </a:rPr>
              <a:t>для граждан России, Украины, Белоруссии, Казахстана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5240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97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05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Достопримечательности Сербии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117580"/>
              </p:ext>
            </p:extLst>
          </p:nvPr>
        </p:nvGraphicFramePr>
        <p:xfrm>
          <a:off x="238224" y="3538240"/>
          <a:ext cx="12026040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8680"/>
                <a:gridCol w="4008680"/>
                <a:gridCol w="4008680"/>
              </a:tblGrid>
              <a:tr h="333464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Заповедники и национальные парки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Природные феномены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Археологические раскопки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572549"/>
              </p:ext>
            </p:extLst>
          </p:nvPr>
        </p:nvGraphicFramePr>
        <p:xfrm>
          <a:off x="238224" y="6357257"/>
          <a:ext cx="11763198" cy="391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91886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Древние крепости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Православные монастыри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Винные регионы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818284"/>
            <a:ext cx="3714750" cy="274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333" y="818283"/>
            <a:ext cx="3810000" cy="274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333" y="3903978"/>
            <a:ext cx="3810000" cy="248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903978"/>
            <a:ext cx="37147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119" y="818285"/>
            <a:ext cx="3571048" cy="274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119" y="3903978"/>
            <a:ext cx="3571048" cy="250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05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Достопримечательности Черногории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78338"/>
              </p:ext>
            </p:extLst>
          </p:nvPr>
        </p:nvGraphicFramePr>
        <p:xfrm>
          <a:off x="310488" y="3599543"/>
          <a:ext cx="11953776" cy="420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42091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Адриатическое море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Горы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Озера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041995"/>
              </p:ext>
            </p:extLst>
          </p:nvPr>
        </p:nvGraphicFramePr>
        <p:xfrm>
          <a:off x="238224" y="6393742"/>
          <a:ext cx="11763198" cy="46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464257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Бока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Которска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Средневековые города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Каньоны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2" y="998762"/>
            <a:ext cx="3810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695" y="998762"/>
            <a:ext cx="3810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167" y="998762"/>
            <a:ext cx="3810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2" y="3964867"/>
            <a:ext cx="3810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695" y="3964867"/>
            <a:ext cx="3810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167" y="3964866"/>
            <a:ext cx="3810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67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6393" y="0"/>
            <a:ext cx="6998144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sz="4300" i="1" dirty="0" smtClean="0">
                <a:solidFill>
                  <a:srgbClr val="00B050"/>
                </a:solidFill>
              </a:rPr>
              <a:t>MICE </a:t>
            </a:r>
            <a:r>
              <a:rPr lang="ru-RU" sz="4300" i="1" dirty="0" smtClean="0">
                <a:solidFill>
                  <a:srgbClr val="00B050"/>
                </a:solidFill>
              </a:rPr>
              <a:t>в СЕРБИИ и ЧЕРНОГОРИИ</a:t>
            </a:r>
            <a:endParaRPr lang="ru-RU" sz="43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00556" y="980730"/>
            <a:ext cx="3600870" cy="53987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i="1" dirty="0"/>
              <a:t> </a:t>
            </a:r>
            <a:endParaRPr lang="ru-RU" dirty="0"/>
          </a:p>
        </p:txBody>
      </p:sp>
      <p:pic>
        <p:nvPicPr>
          <p:cNvPr id="11" name="Рисунок 10" descr="E:\1СЕРБИЯ\Корпораты\ФОТО\uvac (282 x 162) (262 x 151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41" y="777406"/>
            <a:ext cx="2781972" cy="1719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E:\1СЕРБИЯ\Корпораты\ФОТО\srbija (282 x 173) (265 x 163)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603" y="2594377"/>
            <a:ext cx="2691581" cy="19221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363478" y="777407"/>
            <a:ext cx="540105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Международная ассоциация конгрессов и конференций </a:t>
            </a:r>
            <a:r>
              <a:rPr lang="en-US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ICCA</a:t>
            </a:r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по результатам 2013 года признала Сербию </a:t>
            </a:r>
            <a:r>
              <a:rPr lang="ru-RU" sz="2200" b="1" i="1" dirty="0" smtClean="0">
                <a:solidFill>
                  <a:srgbClr val="FF0000"/>
                </a:solidFill>
              </a:rPr>
              <a:t>наиболее динамично развивающимся </a:t>
            </a:r>
            <a:r>
              <a:rPr lang="en-US" sz="2200" b="1" i="1" dirty="0" smtClean="0">
                <a:solidFill>
                  <a:srgbClr val="FF0000"/>
                </a:solidFill>
              </a:rPr>
              <a:t>MICE</a:t>
            </a:r>
            <a:r>
              <a:rPr lang="ru-RU" sz="2200" b="1" i="1" dirty="0" smtClean="0">
                <a:solidFill>
                  <a:srgbClr val="FF0000"/>
                </a:solidFill>
              </a:rPr>
              <a:t>-направлением в Европе. </a:t>
            </a:r>
          </a:p>
          <a:p>
            <a:endParaRPr lang="ru-RU" sz="2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2013 году Сербия вошла </a:t>
            </a:r>
            <a:r>
              <a:rPr lang="ru-RU" sz="2200" b="1" i="1" dirty="0" smtClean="0">
                <a:solidFill>
                  <a:srgbClr val="FF0000"/>
                </a:solidFill>
              </a:rPr>
              <a:t>в пятерку лидеров </a:t>
            </a:r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корпоративного туризма Восточной Европы.</a:t>
            </a:r>
          </a:p>
          <a:p>
            <a:endParaRPr lang="ru-RU" sz="22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Черногория – уже на протяжении многих лет является </a:t>
            </a:r>
            <a:r>
              <a:rPr lang="ru-RU" sz="2200" b="1" i="1" dirty="0" smtClean="0">
                <a:solidFill>
                  <a:srgbClr val="FF0000"/>
                </a:solidFill>
              </a:rPr>
              <a:t>стабильным направлением </a:t>
            </a:r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корпоративного туризма.</a:t>
            </a:r>
            <a:endParaRPr lang="ru-RU" sz="2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sz="2200" b="1" i="1" dirty="0" smtClean="0">
              <a:solidFill>
                <a:srgbClr val="FF0000"/>
              </a:solidFill>
            </a:endParaRPr>
          </a:p>
          <a:p>
            <a:endParaRPr lang="ru-RU" sz="1000" b="1" i="1" dirty="0">
              <a:solidFill>
                <a:srgbClr val="FF0000"/>
              </a:solidFill>
            </a:endParaRPr>
          </a:p>
          <a:p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</a:rPr>
              <a:t>Здесь гостеприимство просто витает в воздухе... Невероятно!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r"/>
            <a:r>
              <a:rPr lang="ru-RU" sz="2000" b="1" i="1" dirty="0"/>
              <a:t> 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CNN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Traveler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89" y="2594377"/>
            <a:ext cx="2804123" cy="188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604" y="4613794"/>
            <a:ext cx="2691580" cy="197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603" y="777407"/>
            <a:ext cx="2691581" cy="171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42" y="4613793"/>
            <a:ext cx="2781972" cy="197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91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8914" y="0"/>
            <a:ext cx="8345714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Организация корпоративных туров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895351"/>
            <a:ext cx="3812465" cy="5594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/>
              <a:t>Качественный менеджмент</a:t>
            </a:r>
          </a:p>
          <a:p>
            <a:pPr marL="0" indent="0">
              <a:buNone/>
            </a:pPr>
            <a:endParaRPr lang="ru-RU" sz="2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 smtClean="0"/>
              <a:t>Собственное представительство в Сербии и Черногории</a:t>
            </a:r>
          </a:p>
          <a:p>
            <a:pPr marL="0" indent="0">
              <a:buNone/>
            </a:pPr>
            <a:endParaRPr lang="ru-RU" sz="21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Сотрудники компании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часто работают </a:t>
            </a:r>
            <a:r>
              <a:rPr lang="ru-RU" sz="2000" dirty="0"/>
              <a:t>в </a:t>
            </a:r>
            <a:r>
              <a:rPr lang="ru-RU" sz="2000" dirty="0" smtClean="0"/>
              <a:t>Сербии и Черногории, </a:t>
            </a:r>
          </a:p>
          <a:p>
            <a:pPr>
              <a:buFontTx/>
              <a:buChar char="-"/>
            </a:pPr>
            <a:r>
              <a:rPr lang="ru-RU" sz="2000" dirty="0" smtClean="0"/>
              <a:t>досконально </a:t>
            </a:r>
            <a:r>
              <a:rPr lang="ru-RU" sz="2000" dirty="0"/>
              <a:t>знают </a:t>
            </a:r>
            <a:r>
              <a:rPr lang="ru-RU" sz="2000" dirty="0" smtClean="0"/>
              <a:t>страны, </a:t>
            </a:r>
          </a:p>
          <a:p>
            <a:pPr>
              <a:buFontTx/>
              <a:buChar char="-"/>
            </a:pPr>
            <a:r>
              <a:rPr lang="ru-RU" sz="2000" dirty="0" smtClean="0"/>
              <a:t>владеют </a:t>
            </a:r>
            <a:r>
              <a:rPr lang="ru-RU" sz="2000" dirty="0"/>
              <a:t>сербским языком,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общаются </a:t>
            </a:r>
            <a:r>
              <a:rPr lang="ru-RU" sz="2000" dirty="0"/>
              <a:t>с подрядчиками напрямую, без </a:t>
            </a:r>
            <a:r>
              <a:rPr lang="ru-RU" sz="2000" dirty="0" smtClean="0"/>
              <a:t>посредников,</a:t>
            </a:r>
          </a:p>
          <a:p>
            <a:pPr>
              <a:buFontTx/>
              <a:buChar char="-"/>
            </a:pPr>
            <a:r>
              <a:rPr lang="ru-RU" sz="2000" dirty="0"/>
              <a:t>у</a:t>
            </a:r>
            <a:r>
              <a:rPr lang="ru-RU" sz="2000" dirty="0" smtClean="0"/>
              <a:t>частвуют в выставках и конференциях</a:t>
            </a:r>
            <a:endParaRPr lang="en-US" sz="2000" dirty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0" y="1132114"/>
            <a:ext cx="3810002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32114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0" y="3856446"/>
            <a:ext cx="3810000" cy="27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56446"/>
            <a:ext cx="3810000" cy="272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20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3428" y="0"/>
            <a:ext cx="8389257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Организация корпоративных туров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1005839"/>
            <a:ext cx="3812465" cy="54839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/>
              <a:t>Оптимальный выбор отелей</a:t>
            </a:r>
          </a:p>
          <a:p>
            <a:pPr marL="0" indent="0">
              <a:buNone/>
            </a:pPr>
            <a:endParaRPr lang="ru-RU" sz="2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 smtClean="0"/>
              <a:t>Мы предлагаем лучшие отели в каждой категории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 smtClean="0"/>
              <a:t>Пляжные и горные, городские отели и отели в курортных зонах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 smtClean="0"/>
              <a:t>Небольшие уютные отели и конгресс-отели с максимальными возможностями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/>
              <a:t>Индивидуальный подход к каждому заказчику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dirty="0"/>
              <a:t>Оптимальный набор услуг</a:t>
            </a:r>
          </a:p>
          <a:p>
            <a:pPr marL="0" indent="0">
              <a:buNone/>
            </a:pPr>
            <a:endParaRPr lang="ru-RU" sz="2100" dirty="0" smtClean="0"/>
          </a:p>
          <a:p>
            <a:pPr marL="0" indent="0">
              <a:buNone/>
            </a:pPr>
            <a:endParaRPr lang="ru-RU" sz="2100" dirty="0" smtClean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71" y="1132114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771" y="1132113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772" y="3758463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71" y="377742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12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6343" y="0"/>
            <a:ext cx="8519885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Организация корпоративных туров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895351"/>
            <a:ext cx="3812465" cy="5594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/>
              <a:t>Конгресс-центры и конференц-залы</a:t>
            </a:r>
          </a:p>
          <a:p>
            <a:pPr marL="0" indent="0">
              <a:buNone/>
            </a:pPr>
            <a:endParaRPr lang="ru-RU" sz="2200" b="1" dirty="0" smtClean="0"/>
          </a:p>
          <a:p>
            <a:pPr marL="0" indent="0">
              <a:buNone/>
            </a:pPr>
            <a:r>
              <a:rPr lang="ru-RU" sz="2100" dirty="0" smtClean="0"/>
              <a:t>Все возможности для проведения деловой части мероприятий:</a:t>
            </a:r>
          </a:p>
          <a:p>
            <a:pPr>
              <a:buFontTx/>
              <a:buChar char="-"/>
            </a:pPr>
            <a:r>
              <a:rPr lang="ru-RU" sz="2000" dirty="0" smtClean="0"/>
              <a:t>конгресс-центры от 1000 чел.</a:t>
            </a:r>
          </a:p>
          <a:p>
            <a:pPr>
              <a:buFontTx/>
              <a:buChar char="-"/>
            </a:pPr>
            <a:r>
              <a:rPr lang="ru-RU" sz="2000" dirty="0"/>
              <a:t>к</a:t>
            </a:r>
            <a:r>
              <a:rPr lang="ru-RU" sz="2000" dirty="0" smtClean="0"/>
              <a:t>онференц-залы от 20 до 1000 чел.</a:t>
            </a:r>
          </a:p>
          <a:p>
            <a:pPr>
              <a:buFontTx/>
              <a:buChar char="-"/>
            </a:pPr>
            <a:r>
              <a:rPr lang="ru-RU" sz="2000" dirty="0" smtClean="0"/>
              <a:t>мини-залы для секционных мероприятий</a:t>
            </a:r>
          </a:p>
          <a:p>
            <a:pPr>
              <a:buFontTx/>
              <a:buChar char="-"/>
            </a:pPr>
            <a:r>
              <a:rPr lang="ru-RU" sz="2000" dirty="0"/>
              <a:t>н</a:t>
            </a:r>
            <a:r>
              <a:rPr lang="ru-RU" sz="2000" dirty="0" smtClean="0"/>
              <a:t>еобходимое презентационное оборудование и возможность </a:t>
            </a:r>
            <a:r>
              <a:rPr lang="ru-RU" sz="2000" dirty="0"/>
              <a:t>синхронного перевода</a:t>
            </a:r>
          </a:p>
          <a:p>
            <a:pPr>
              <a:buFontTx/>
              <a:buChar char="-"/>
            </a:pPr>
            <a:endParaRPr lang="ru-RU" sz="2100" dirty="0" smtClean="0"/>
          </a:p>
          <a:p>
            <a:pPr marL="0" indent="0">
              <a:buNone/>
            </a:pPr>
            <a:endParaRPr lang="ru-RU" sz="2100" dirty="0" smtClean="0"/>
          </a:p>
          <a:p>
            <a:pPr marL="0" indent="0">
              <a:buNone/>
            </a:pPr>
            <a:endParaRPr lang="ru-RU" sz="21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6" y="4077535"/>
            <a:ext cx="38100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010" y="4096585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868" y="1359807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6" y="13693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5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086" y="0"/>
            <a:ext cx="8273142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Организация корпоративных туров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1005839"/>
            <a:ext cx="3812465" cy="54839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/>
              <a:t>Транспорт</a:t>
            </a:r>
          </a:p>
          <a:p>
            <a:pPr marL="0" indent="0">
              <a:buNone/>
            </a:pPr>
            <a:endParaRPr lang="ru-RU" sz="2200" b="1" dirty="0" smtClean="0"/>
          </a:p>
          <a:p>
            <a:pPr>
              <a:buFontTx/>
              <a:buChar char="-"/>
            </a:pPr>
            <a:r>
              <a:rPr lang="ru-RU" sz="2000" dirty="0" smtClean="0"/>
              <a:t>Регулярные и чартерные ежедневные авиарейсы</a:t>
            </a:r>
          </a:p>
          <a:p>
            <a:pPr>
              <a:buFontTx/>
              <a:buChar char="-"/>
            </a:pPr>
            <a:r>
              <a:rPr lang="ru-RU" sz="2000" dirty="0" smtClean="0"/>
              <a:t>Автобусы высокого туристического и представительского классов</a:t>
            </a:r>
          </a:p>
          <a:p>
            <a:pPr>
              <a:buFontTx/>
              <a:buChar char="-"/>
            </a:pPr>
            <a:r>
              <a:rPr lang="ru-RU" sz="2000" dirty="0" smtClean="0"/>
              <a:t>Круизы на морских яхтах, речных теплоходах и катерах</a:t>
            </a:r>
          </a:p>
          <a:p>
            <a:pPr>
              <a:buFontTx/>
              <a:buChar char="-"/>
            </a:pPr>
            <a:r>
              <a:rPr lang="ru-RU" sz="2000" dirty="0" smtClean="0"/>
              <a:t>Катание на национальных повозках и пролётках</a:t>
            </a:r>
          </a:p>
          <a:p>
            <a:pPr>
              <a:buFontTx/>
              <a:buChar char="-"/>
            </a:pPr>
            <a:r>
              <a:rPr lang="ru-RU" sz="2000" dirty="0" smtClean="0"/>
              <a:t>Индивидуальные трансферы на авто и микроавтобусах представительского класса</a:t>
            </a:r>
          </a:p>
          <a:p>
            <a:pPr marL="0" indent="0">
              <a:buNone/>
            </a:pPr>
            <a:endParaRPr lang="ru-RU" sz="2100" dirty="0" smtClean="0"/>
          </a:p>
          <a:p>
            <a:pPr marL="0" indent="0">
              <a:buNone/>
            </a:pPr>
            <a:endParaRPr lang="ru-RU" sz="2100" dirty="0" smtClean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5" y="3856192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32114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56192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5" y="1132114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64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542" y="0"/>
            <a:ext cx="8302171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Организация корпоративных туров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895351"/>
            <a:ext cx="3812465" cy="5594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/>
              <a:t>Питание</a:t>
            </a:r>
          </a:p>
          <a:p>
            <a:pPr marL="0" indent="0">
              <a:buNone/>
            </a:pPr>
            <a:endParaRPr lang="ru-RU" sz="2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Морские рестораны на побережье Адриатики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Исторические рестораны </a:t>
            </a:r>
            <a:r>
              <a:rPr lang="ru-RU" sz="1900" dirty="0" err="1" smtClean="0"/>
              <a:t>Скадарлии</a:t>
            </a:r>
            <a:r>
              <a:rPr lang="ru-RU" sz="1900" dirty="0" smtClean="0"/>
              <a:t> в Белграде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Рыбные рестораны на речных «сплавах»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Рестораны национальной кухни различных регионов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Рестораны на </a:t>
            </a:r>
            <a:r>
              <a:rPr lang="ru-RU" sz="1900" dirty="0" err="1" smtClean="0"/>
              <a:t>винариях</a:t>
            </a:r>
            <a:endParaRPr lang="ru-RU" sz="19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Пикники на природе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19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Огромные порции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Вкуснейшая еда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/>
              <a:t>Зажигательная народная музыка</a:t>
            </a:r>
          </a:p>
          <a:p>
            <a:pPr marL="0" indent="0">
              <a:buNone/>
            </a:pPr>
            <a:endParaRPr lang="ru-RU" sz="2100" dirty="0" smtClean="0"/>
          </a:p>
          <a:p>
            <a:pPr marL="0" indent="0">
              <a:buNone/>
            </a:pPr>
            <a:endParaRPr lang="ru-RU" sz="2100" dirty="0" smtClean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71" y="1132114"/>
            <a:ext cx="3810000" cy="249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08" y="3833677"/>
            <a:ext cx="3810000" cy="269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71" y="3833677"/>
            <a:ext cx="3755882" cy="269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32114"/>
            <a:ext cx="38100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55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542" y="0"/>
            <a:ext cx="8302171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Национальные </a:t>
            </a:r>
            <a:r>
              <a:rPr lang="ru-RU" sz="4300" i="1" dirty="0" err="1" smtClean="0">
                <a:solidFill>
                  <a:srgbClr val="00B050"/>
                </a:solidFill>
              </a:rPr>
              <a:t>специалитеты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895351"/>
            <a:ext cx="3812465" cy="5594434"/>
          </a:xfrm>
        </p:spPr>
        <p:txBody>
          <a:bodyPr>
            <a:noAutofit/>
          </a:bodyPr>
          <a:lstStyle/>
          <a:p>
            <a:pPr algn="just"/>
            <a:endParaRPr lang="ru-RU" sz="16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/>
              <a:t>Сыровяленые мясные деликатесы – </a:t>
            </a:r>
            <a:r>
              <a:rPr lang="ru-RU" sz="2000" dirty="0" err="1"/>
              <a:t>пршут</a:t>
            </a:r>
            <a:r>
              <a:rPr lang="ru-RU" sz="2000" dirty="0"/>
              <a:t>, </a:t>
            </a:r>
            <a:r>
              <a:rPr lang="ru-RU" sz="2000" dirty="0" err="1"/>
              <a:t>кобасица</a:t>
            </a:r>
            <a:r>
              <a:rPr lang="ru-RU" sz="2000" dirty="0"/>
              <a:t>, </a:t>
            </a:r>
            <a:r>
              <a:rPr lang="ru-RU" sz="2000" dirty="0" err="1"/>
              <a:t>кулен</a:t>
            </a:r>
            <a:r>
              <a:rPr lang="ru-RU" sz="2000" dirty="0"/>
              <a:t>, </a:t>
            </a:r>
            <a:r>
              <a:rPr lang="ru-RU" sz="2000" dirty="0" smtClean="0"/>
              <a:t>врат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/>
              <a:t>Рыба и дары моря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Козий </a:t>
            </a:r>
            <a:r>
              <a:rPr lang="ru-RU" sz="2000" dirty="0"/>
              <a:t>и овечий сыр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/>
              <a:t>Каймак и кисломолочные продукты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/>
              <a:t>Ягнятина и козлятина «из-под сача»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err="1" smtClean="0"/>
              <a:t>Ракия</a:t>
            </a:r>
            <a:r>
              <a:rPr lang="ru-RU" sz="2000" dirty="0" smtClean="0"/>
              <a:t> </a:t>
            </a:r>
            <a:r>
              <a:rPr lang="ru-RU" sz="2000" dirty="0"/>
              <a:t>из винограда, сливы, груши, айвы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/>
              <a:t>Вина из местных сортов винограда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/>
              <a:t>Мед и варенья из экологически чистых регионов</a:t>
            </a:r>
          </a:p>
          <a:p>
            <a:pPr marL="0" indent="0">
              <a:buNone/>
            </a:pPr>
            <a:endParaRPr lang="ru-RU" sz="2100" dirty="0" smtClean="0"/>
          </a:p>
          <a:p>
            <a:pPr marL="0" indent="0">
              <a:buNone/>
            </a:pPr>
            <a:endParaRPr lang="ru-RU" sz="2100" dirty="0" smtClean="0"/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207" y="721177"/>
            <a:ext cx="3409413" cy="21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08" y="5094777"/>
            <a:ext cx="34029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71" y="2904928"/>
            <a:ext cx="3402913" cy="214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08" y="2904928"/>
            <a:ext cx="3402912" cy="214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41" y="5094777"/>
            <a:ext cx="341452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71" y="721178"/>
            <a:ext cx="3402913" cy="21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39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1257" y="0"/>
            <a:ext cx="9056913" cy="719833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4300" i="1" dirty="0" smtClean="0">
                <a:solidFill>
                  <a:srgbClr val="00B050"/>
                </a:solidFill>
              </a:rPr>
              <a:t>Направления корпоративного туризма в Сербии и Черногории</a:t>
            </a:r>
            <a:endParaRPr lang="ru-RU" sz="43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959" y="1494970"/>
            <a:ext cx="3812465" cy="499481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Организация конференций, семинаров, тренингов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Деловые поездки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 smtClean="0"/>
              <a:t>Team-building</a:t>
            </a:r>
            <a:endParaRPr lang="ru-RU" sz="20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err="1"/>
              <a:t>Инсентив</a:t>
            </a:r>
            <a:r>
              <a:rPr lang="ru-RU" sz="2000" b="1" dirty="0"/>
              <a:t>-туры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Развлекательные поездки для ключевых деловых партнеров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/>
              <a:t>Э</a:t>
            </a:r>
            <a:r>
              <a:rPr lang="ru-RU" sz="2000" b="1" dirty="0" smtClean="0"/>
              <a:t>кскурсионные программы</a:t>
            </a:r>
            <a:endParaRPr lang="ru-RU" sz="20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Событийный туризм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Спортивный туризм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Эко-туризм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Активный туризм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Творческие туры</a:t>
            </a:r>
            <a:endParaRPr lang="en-US" sz="2000" b="1" dirty="0" smtClean="0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0" y="3893542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38703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93542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0" y="1238702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68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0" y="0"/>
            <a:ext cx="9490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B050"/>
                </a:solidFill>
              </a:rPr>
              <a:t>     </a:t>
            </a:r>
            <a:r>
              <a:rPr lang="ru-RU" sz="3000" b="1" i="1" dirty="0" smtClean="0">
                <a:solidFill>
                  <a:srgbClr val="00B050"/>
                </a:solidFill>
              </a:rPr>
              <a:t>Организация конференций, семинаров, тренингов</a:t>
            </a:r>
            <a:endParaRPr lang="ru-RU" sz="3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87926"/>
              </p:ext>
            </p:extLst>
          </p:nvPr>
        </p:nvGraphicFramePr>
        <p:xfrm>
          <a:off x="238224" y="3235255"/>
          <a:ext cx="11953776" cy="39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98847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Торжественная встреча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Мобильный бизнес-центр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Малые залы для сессий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120094"/>
              </p:ext>
            </p:extLst>
          </p:nvPr>
        </p:nvGraphicFramePr>
        <p:xfrm>
          <a:off x="238224" y="6149695"/>
          <a:ext cx="11763198" cy="640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599936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Гала-ужины, банкеты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Экскурсии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Корпоративные подарки и промо-материалы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020" y="850461"/>
            <a:ext cx="3810000" cy="242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50461"/>
            <a:ext cx="3810000" cy="242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4" y="850461"/>
            <a:ext cx="3810000" cy="242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4" y="363410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3410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020" y="363410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05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0" y="0"/>
            <a:ext cx="9490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B050"/>
                </a:solidFill>
              </a:rPr>
              <a:t>     </a:t>
            </a:r>
            <a:r>
              <a:rPr lang="ru-RU" sz="3600" b="1" i="1" dirty="0" smtClean="0">
                <a:solidFill>
                  <a:srgbClr val="00B050"/>
                </a:solidFill>
              </a:rPr>
              <a:t>Деловые поездки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396982"/>
              </p:ext>
            </p:extLst>
          </p:nvPr>
        </p:nvGraphicFramePr>
        <p:xfrm>
          <a:off x="116115" y="3410856"/>
          <a:ext cx="12075888" cy="408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5296"/>
                <a:gridCol w="4025296"/>
                <a:gridCol w="4025296"/>
              </a:tblGrid>
              <a:tr h="408305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Встреча и размещение в отеле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Участие в бизнес-мероприятиях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Транспортное обслуживание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645660"/>
              </p:ext>
            </p:extLst>
          </p:nvPr>
        </p:nvGraphicFramePr>
        <p:xfrm>
          <a:off x="238224" y="6383404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1931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Услуги переводчика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Организация питания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Свободное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время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04" y="3819161"/>
            <a:ext cx="3762375" cy="24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84" y="3819162"/>
            <a:ext cx="3810000" cy="247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819162"/>
            <a:ext cx="3469040" cy="247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918116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8115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04" y="918116"/>
            <a:ext cx="37623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41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0" y="0"/>
            <a:ext cx="9490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B050"/>
                </a:solidFill>
              </a:rPr>
              <a:t>     Team-building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011411"/>
              </p:ext>
            </p:extLst>
          </p:nvPr>
        </p:nvGraphicFramePr>
        <p:xfrm>
          <a:off x="0" y="3425371"/>
          <a:ext cx="12192003" cy="377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1"/>
                <a:gridCol w="4064001"/>
                <a:gridCol w="4064001"/>
              </a:tblGrid>
              <a:tr h="377372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Парк приключений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Рыцарский турнир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Рафтинг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527779"/>
              </p:ext>
            </p:extLst>
          </p:nvPr>
        </p:nvGraphicFramePr>
        <p:xfrm>
          <a:off x="238224" y="6415313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34317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Джипинг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Квест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в старинной крепости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Сафари на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квадроциклах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890" y="3846285"/>
            <a:ext cx="3885705" cy="255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313" y="3846285"/>
            <a:ext cx="3676969" cy="255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40" y="3846285"/>
            <a:ext cx="3810000" cy="255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41" y="897696"/>
            <a:ext cx="3810000" cy="249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900" y="897696"/>
            <a:ext cx="3745382" cy="249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890" y="897696"/>
            <a:ext cx="3885705" cy="249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9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0" y="0"/>
            <a:ext cx="9490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B050"/>
                </a:solidFill>
              </a:rPr>
              <a:t>     </a:t>
            </a:r>
            <a:r>
              <a:rPr lang="ru-RU" sz="3600" b="1" i="1" dirty="0" err="1" smtClean="0">
                <a:solidFill>
                  <a:srgbClr val="00B050"/>
                </a:solidFill>
              </a:rPr>
              <a:t>Инсентив</a:t>
            </a:r>
            <a:r>
              <a:rPr lang="ru-RU" sz="3600" b="1" i="1" dirty="0" smtClean="0">
                <a:solidFill>
                  <a:srgbClr val="00B050"/>
                </a:solidFill>
              </a:rPr>
              <a:t>-туры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930313"/>
              </p:ext>
            </p:extLst>
          </p:nvPr>
        </p:nvGraphicFramePr>
        <p:xfrm>
          <a:off x="0" y="3451518"/>
          <a:ext cx="12192003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1"/>
                <a:gridCol w="4064001"/>
                <a:gridCol w="4064001"/>
              </a:tblGrid>
              <a:tr h="362856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Тематические экскурсионные туры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Гастрономические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и винные туры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Отдых на 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курортах и в СПА-отелях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174179"/>
              </p:ext>
            </p:extLst>
          </p:nvPr>
        </p:nvGraphicFramePr>
        <p:xfrm>
          <a:off x="238224" y="6415313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33829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Круизы на яхтах по Адриатике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Горнолыжные туры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Отдых на море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955533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3853943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126" y="3853943"/>
            <a:ext cx="3810000" cy="254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126" y="955534"/>
            <a:ext cx="376237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55533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53942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62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4629" y="0"/>
            <a:ext cx="10537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B050"/>
                </a:solidFill>
              </a:rPr>
              <a:t>     </a:t>
            </a:r>
            <a:r>
              <a:rPr lang="ru-RU" sz="2800" b="1" i="1" dirty="0" smtClean="0">
                <a:solidFill>
                  <a:srgbClr val="00B050"/>
                </a:solidFill>
              </a:rPr>
              <a:t>Развлекательные поездки для ключевых деловых партнеров</a:t>
            </a:r>
            <a:endParaRPr lang="ru-RU" sz="2800" dirty="0"/>
          </a:p>
        </p:txBody>
      </p:sp>
      <p:pic>
        <p:nvPicPr>
          <p:cNvPr id="10" name="Рисунок 9" descr="E:\1СЕРБИЯ\Корпораты\ФОТО\2\rep-opanca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2" y="3717561"/>
            <a:ext cx="3656231" cy="24778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44749"/>
              </p:ext>
            </p:extLst>
          </p:nvPr>
        </p:nvGraphicFramePr>
        <p:xfrm>
          <a:off x="238227" y="3302913"/>
          <a:ext cx="11953776" cy="41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414647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Рыбный пикник на 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Адриатике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Круиз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на теплоходе по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Дрине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Посещение этно-села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020" y="3717561"/>
            <a:ext cx="3741560" cy="24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974132"/>
              </p:ext>
            </p:extLst>
          </p:nvPr>
        </p:nvGraphicFramePr>
        <p:xfrm>
          <a:off x="238224" y="6149695"/>
          <a:ext cx="11763198" cy="640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476039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Национальные ремесла - мастер-классы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Путешествие по старинной железной дороге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Сбор винограда 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и дегустация вина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890" y="3695916"/>
            <a:ext cx="3885705" cy="249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580" y="823850"/>
            <a:ext cx="3810000" cy="247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2" y="823850"/>
            <a:ext cx="3652905" cy="247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742" y="823849"/>
            <a:ext cx="3810000" cy="247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46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05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по </a:t>
            </a:r>
            <a:r>
              <a:rPr lang="ru-RU" sz="3600" b="1" i="1" dirty="0">
                <a:solidFill>
                  <a:srgbClr val="00B050"/>
                </a:solidFill>
              </a:rPr>
              <a:t>З</a:t>
            </a:r>
            <a:r>
              <a:rPr lang="ru-RU" sz="3600" b="1" i="1" dirty="0" smtClean="0">
                <a:solidFill>
                  <a:srgbClr val="00B050"/>
                </a:solidFill>
              </a:rPr>
              <a:t>ападной и Центральной Сербии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0600"/>
              </p:ext>
            </p:extLst>
          </p:nvPr>
        </p:nvGraphicFramePr>
        <p:xfrm>
          <a:off x="310488" y="334757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697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Дрвенград</a:t>
                      </a:r>
                      <a:r>
                        <a:rPr lang="ru-RU" sz="1800" i="1" baseline="0" dirty="0" smtClean="0">
                          <a:solidFill>
                            <a:schemeClr val="tx1"/>
                          </a:solidFill>
                        </a:rPr>
                        <a:t> Эмира </a:t>
                      </a:r>
                      <a:r>
                        <a:rPr lang="ru-RU" sz="1800" i="1" baseline="0" dirty="0" err="1" smtClean="0">
                          <a:solidFill>
                            <a:schemeClr val="tx1"/>
                          </a:solidFill>
                        </a:rPr>
                        <a:t>Кустурицы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Овчарско-Кабларское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ущелье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Монастырь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Жича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981978"/>
              </p:ext>
            </p:extLst>
          </p:nvPr>
        </p:nvGraphicFramePr>
        <p:xfrm>
          <a:off x="238224" y="6189817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6573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Национальный парк Тара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Церковь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Св.Георгия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на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Опленце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Этно-село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Сирогойно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678" y="970384"/>
            <a:ext cx="3597639" cy="242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970384"/>
            <a:ext cx="3375293" cy="242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3" y="3713317"/>
            <a:ext cx="37147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3" y="970384"/>
            <a:ext cx="3714750" cy="242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3713317"/>
            <a:ext cx="33337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679" y="3713317"/>
            <a:ext cx="3597639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4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3486" y="0"/>
            <a:ext cx="8751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по винным регионам Сербии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499857"/>
              </p:ext>
            </p:extLst>
          </p:nvPr>
        </p:nvGraphicFramePr>
        <p:xfrm>
          <a:off x="310488" y="334757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697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Сремски</a:t>
                      </a: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Карловцы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Дегустация вина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Королевские подвалы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816938"/>
              </p:ext>
            </p:extLst>
          </p:nvPr>
        </p:nvGraphicFramePr>
        <p:xfrm>
          <a:off x="238224" y="6189817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6573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Ниш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Княжевац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Александровац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890493"/>
            <a:ext cx="3714749" cy="244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8" y="3770467"/>
            <a:ext cx="358086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113" y="890493"/>
            <a:ext cx="3810000" cy="245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8" y="890493"/>
            <a:ext cx="3580865" cy="244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4" y="3770467"/>
            <a:ext cx="3714749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113" y="3770467"/>
            <a:ext cx="38100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60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5657" y="0"/>
            <a:ext cx="8302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по Дунаю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972883"/>
              </p:ext>
            </p:extLst>
          </p:nvPr>
        </p:nvGraphicFramePr>
        <p:xfrm>
          <a:off x="310488" y="334757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697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Голубац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Памятник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Децибалу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Джердап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525522"/>
              </p:ext>
            </p:extLst>
          </p:nvPr>
        </p:nvGraphicFramePr>
        <p:xfrm>
          <a:off x="238224" y="6189817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6573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Лепенски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Вир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Феликс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Ромулиана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Гамзиград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Райачке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Пимнице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819103"/>
            <a:ext cx="3714748" cy="259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25" y="819103"/>
            <a:ext cx="3810000" cy="259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7" y="819104"/>
            <a:ext cx="3580865" cy="259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795944"/>
            <a:ext cx="3714746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25" y="3795944"/>
            <a:ext cx="38100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7" y="3795944"/>
            <a:ext cx="3580864" cy="239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63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857" y="0"/>
            <a:ext cx="8606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по местам силы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650407"/>
              </p:ext>
            </p:extLst>
          </p:nvPr>
        </p:nvGraphicFramePr>
        <p:xfrm>
          <a:off x="310488" y="334757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697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Пирамида горы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Ртань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Древняя крепость на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Ртани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Джаволя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Варош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011231"/>
              </p:ext>
            </p:extLst>
          </p:nvPr>
        </p:nvGraphicFramePr>
        <p:xfrm>
          <a:off x="238224" y="6189817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6573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Озера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Хомолья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Водопады Старой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i="1" baseline="0" dirty="0" err="1" smtClean="0">
                          <a:solidFill>
                            <a:schemeClr val="tx1"/>
                          </a:solidFill>
                        </a:rPr>
                        <a:t>Планины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«Мосты»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Вратны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25" y="782414"/>
            <a:ext cx="3810000" cy="257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http://www.aleksinac.net/files/Rtanj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819103"/>
            <a:ext cx="3714746" cy="257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7" y="800089"/>
            <a:ext cx="3580864" cy="256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http://www.ekapija.com/dokumenti/stara_planina2_vodopad_151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25" y="3795943"/>
            <a:ext cx="381000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3795944"/>
            <a:ext cx="3714748" cy="239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7" y="3795944"/>
            <a:ext cx="3580864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33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0519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Экскурсии по православным монастырям Сербии</a:t>
            </a:r>
            <a:endParaRPr lang="ru-RU" sz="3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870018"/>
              </p:ext>
            </p:extLst>
          </p:nvPr>
        </p:nvGraphicFramePr>
        <p:xfrm>
          <a:off x="310488" y="334757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697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Монастырь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Манасия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Милешева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, Белый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Ангел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Фрушка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гора,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Хопово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98477"/>
              </p:ext>
            </p:extLst>
          </p:nvPr>
        </p:nvGraphicFramePr>
        <p:xfrm>
          <a:off x="238227" y="6424015"/>
          <a:ext cx="11763195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5"/>
                <a:gridCol w="3921065"/>
                <a:gridCol w="3921065"/>
              </a:tblGrid>
              <a:tr h="29996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Црна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Река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Монастырь Успенье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Монастырь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Сопочани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2" y="8024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164" y="8024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167" y="3903804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2" y="3837129"/>
            <a:ext cx="3810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8024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837129"/>
            <a:ext cx="3810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4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0519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00" b="1" i="1" dirty="0" smtClean="0">
                <a:solidFill>
                  <a:srgbClr val="00B050"/>
                </a:solidFill>
              </a:rPr>
              <a:t>Экскурсии по православным монастырям Черногории</a:t>
            </a:r>
            <a:endParaRPr lang="ru-RU" sz="31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67149"/>
              </p:ext>
            </p:extLst>
          </p:nvPr>
        </p:nvGraphicFramePr>
        <p:xfrm>
          <a:off x="310488" y="334757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697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Морача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Острог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Подмаине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978935"/>
              </p:ext>
            </p:extLst>
          </p:nvPr>
        </p:nvGraphicFramePr>
        <p:xfrm>
          <a:off x="238227" y="6424015"/>
          <a:ext cx="11763195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5"/>
                <a:gridCol w="3921065"/>
                <a:gridCol w="3921065"/>
              </a:tblGrid>
              <a:tr h="29996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Ждребаоник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Дайбабе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Савина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024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334" y="8024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837129"/>
            <a:ext cx="3810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37129"/>
            <a:ext cx="3810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167" y="3837130"/>
            <a:ext cx="3810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802432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15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857" y="0"/>
            <a:ext cx="8606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в </a:t>
            </a:r>
            <a:r>
              <a:rPr lang="ru-RU" sz="3600" b="1" i="1" dirty="0" err="1" smtClean="0">
                <a:solidFill>
                  <a:srgbClr val="00B050"/>
                </a:solidFill>
              </a:rPr>
              <a:t>Цетинье</a:t>
            </a:r>
            <a:r>
              <a:rPr lang="ru-RU" sz="3600" b="1" i="1" dirty="0" smtClean="0">
                <a:solidFill>
                  <a:srgbClr val="00B050"/>
                </a:solidFill>
              </a:rPr>
              <a:t> и Боку </a:t>
            </a:r>
            <a:r>
              <a:rPr lang="ru-RU" sz="3600" b="1" i="1" dirty="0" err="1" smtClean="0">
                <a:solidFill>
                  <a:srgbClr val="00B050"/>
                </a:solidFill>
              </a:rPr>
              <a:t>Которску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279416"/>
              </p:ext>
            </p:extLst>
          </p:nvPr>
        </p:nvGraphicFramePr>
        <p:xfrm>
          <a:off x="310488" y="3567632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48341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Цетинье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Негуши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Ловчен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09961"/>
              </p:ext>
            </p:extLst>
          </p:nvPr>
        </p:nvGraphicFramePr>
        <p:xfrm>
          <a:off x="238224" y="6492261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41085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Котор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Госпа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 од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Шкрпела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Пераст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1132114"/>
            <a:ext cx="3810000" cy="251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09" y="1132114"/>
            <a:ext cx="3810000" cy="251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25" y="1132114"/>
            <a:ext cx="3810000" cy="251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4052212"/>
            <a:ext cx="38100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52212"/>
            <a:ext cx="38100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09" y="4052211"/>
            <a:ext cx="38100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0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857" y="0"/>
            <a:ext cx="8606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на </a:t>
            </a:r>
            <a:r>
              <a:rPr lang="ru-RU" sz="3600" b="1" i="1" dirty="0" err="1" smtClean="0">
                <a:solidFill>
                  <a:srgbClr val="00B050"/>
                </a:solidFill>
              </a:rPr>
              <a:t>Скадарское</a:t>
            </a:r>
            <a:r>
              <a:rPr lang="ru-RU" sz="3600" b="1" i="1" dirty="0" smtClean="0">
                <a:solidFill>
                  <a:srgbClr val="00B050"/>
                </a:solidFill>
              </a:rPr>
              <a:t> озеро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702753"/>
              </p:ext>
            </p:extLst>
          </p:nvPr>
        </p:nvGraphicFramePr>
        <p:xfrm>
          <a:off x="310488" y="3570514"/>
          <a:ext cx="11953776" cy="388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88636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Скадарское</a:t>
                      </a: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 озеро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Пеликаны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Вирпазар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863927"/>
              </p:ext>
            </p:extLst>
          </p:nvPr>
        </p:nvGraphicFramePr>
        <p:xfrm>
          <a:off x="238224" y="6386285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4834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Рьека</a:t>
                      </a: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Црноевича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Грможур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Лесендро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25" y="972456"/>
            <a:ext cx="3810000" cy="263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09" y="3940101"/>
            <a:ext cx="3810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479" y="3962365"/>
            <a:ext cx="3810000" cy="241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28" y="972456"/>
            <a:ext cx="3810000" cy="263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71" y="3962365"/>
            <a:ext cx="3810000" cy="241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71" y="972456"/>
            <a:ext cx="3810000" cy="263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22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857" y="0"/>
            <a:ext cx="8606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Экскурсии в </a:t>
            </a:r>
            <a:r>
              <a:rPr lang="ru-RU" sz="3600" b="1" i="1" dirty="0">
                <a:solidFill>
                  <a:srgbClr val="00B050"/>
                </a:solidFill>
              </a:rPr>
              <a:t>г</a:t>
            </a:r>
            <a:r>
              <a:rPr lang="ru-RU" sz="3600" b="1" i="1" dirty="0" smtClean="0">
                <a:solidFill>
                  <a:srgbClr val="00B050"/>
                </a:solidFill>
              </a:rPr>
              <a:t>орную Черногорию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98053"/>
              </p:ext>
            </p:extLst>
          </p:nvPr>
        </p:nvGraphicFramePr>
        <p:xfrm>
          <a:off x="310488" y="3495062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19314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Каньон реки Тара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Дурмитор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Беласица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92793"/>
              </p:ext>
            </p:extLst>
          </p:nvPr>
        </p:nvGraphicFramePr>
        <p:xfrm>
          <a:off x="238224" y="6400800"/>
          <a:ext cx="11763198" cy="457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457199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Мост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Джурджевича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Черное озеро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Каньон реки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Морача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09" y="3933370"/>
            <a:ext cx="3810000" cy="245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09" y="1036856"/>
            <a:ext cx="37147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993" y="1036855"/>
            <a:ext cx="3810000" cy="246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1036855"/>
            <a:ext cx="38100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3933371"/>
            <a:ext cx="3810000" cy="2459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993" y="3933369"/>
            <a:ext cx="3810000" cy="245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94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238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Событийный туризм</a:t>
            </a:r>
            <a:endParaRPr lang="ru-RU" sz="3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515634"/>
              </p:ext>
            </p:extLst>
          </p:nvPr>
        </p:nvGraphicFramePr>
        <p:xfrm>
          <a:off x="310488" y="3526970"/>
          <a:ext cx="11953776" cy="457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457657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Фестиваль</a:t>
                      </a:r>
                      <a:r>
                        <a:rPr lang="ru-RU" sz="1800" i="1" baseline="0" dirty="0" smtClean="0">
                          <a:solidFill>
                            <a:schemeClr val="tx1"/>
                          </a:solidFill>
                        </a:rPr>
                        <a:t> трубачей в </a:t>
                      </a:r>
                      <a:r>
                        <a:rPr lang="ru-RU" sz="1800" i="1" baseline="0" dirty="0" err="1" smtClean="0">
                          <a:solidFill>
                            <a:schemeClr val="tx1"/>
                          </a:solidFill>
                        </a:rPr>
                        <a:t>Гуче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Белградский </a:t>
                      </a:r>
                      <a:r>
                        <a:rPr lang="en-US" sz="1800" i="1" dirty="0" err="1" smtClean="0">
                          <a:solidFill>
                            <a:schemeClr val="tx1"/>
                          </a:solidFill>
                        </a:rPr>
                        <a:t>Beerfest</a:t>
                      </a:r>
                      <a:r>
                        <a:rPr lang="en-US" sz="18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Нишвил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517911"/>
              </p:ext>
            </p:extLst>
          </p:nvPr>
        </p:nvGraphicFramePr>
        <p:xfrm>
          <a:off x="238224" y="6415314"/>
          <a:ext cx="11763198" cy="442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442685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solidFill>
                            <a:schemeClr val="tx1"/>
                          </a:solidFill>
                        </a:rPr>
                        <a:t>EXIT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Кустендорф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 smtClean="0">
                          <a:solidFill>
                            <a:schemeClr val="tx1"/>
                          </a:solidFill>
                        </a:rPr>
                        <a:t>BELEF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51" y="1103963"/>
            <a:ext cx="3714748" cy="246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1103963"/>
            <a:ext cx="3714748" cy="246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7" y="1103963"/>
            <a:ext cx="3580864" cy="246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984630"/>
            <a:ext cx="3714746" cy="239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51" y="3984630"/>
            <a:ext cx="3714748" cy="239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77" y="3984629"/>
            <a:ext cx="3580864" cy="239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69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238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Творческие туры</a:t>
            </a:r>
            <a:endParaRPr lang="ru-RU" sz="3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739763"/>
              </p:ext>
            </p:extLst>
          </p:nvPr>
        </p:nvGraphicFramePr>
        <p:xfrm>
          <a:off x="310488" y="3512457"/>
          <a:ext cx="11953776" cy="457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457657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Ковачица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Монастырь Студеница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</a:rPr>
                        <a:t>Злакуса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33515"/>
              </p:ext>
            </p:extLst>
          </p:nvPr>
        </p:nvGraphicFramePr>
        <p:xfrm>
          <a:off x="238224" y="6415314"/>
          <a:ext cx="11763198" cy="442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442685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Сичевачко</a:t>
                      </a: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 ущелье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Царицын град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Православный хор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4" y="1003577"/>
            <a:ext cx="3714747" cy="246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51" y="1003579"/>
            <a:ext cx="3714748" cy="246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4" y="3970115"/>
            <a:ext cx="3714746" cy="23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50" y="3970116"/>
            <a:ext cx="3714749" cy="239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731" y="3970115"/>
            <a:ext cx="3599809" cy="239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20" y="1003579"/>
            <a:ext cx="3569630" cy="246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85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3886" y="0"/>
            <a:ext cx="959394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Эко-туризм</a:t>
            </a:r>
            <a:endParaRPr lang="ru-RU" sz="3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977567"/>
              </p:ext>
            </p:extLst>
          </p:nvPr>
        </p:nvGraphicFramePr>
        <p:xfrm>
          <a:off x="310488" y="3585028"/>
          <a:ext cx="11953776" cy="399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99601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Проживание в сельских домах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Домашняя пища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Сельская идиллия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956295"/>
              </p:ext>
            </p:extLst>
          </p:nvPr>
        </p:nvGraphicFramePr>
        <p:xfrm>
          <a:off x="238224" y="6368891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Сельские</a:t>
                      </a:r>
                      <a:r>
                        <a:rPr lang="ru-RU" sz="1800" i="1" baseline="0" dirty="0" smtClean="0">
                          <a:solidFill>
                            <a:schemeClr val="tx1"/>
                          </a:solidFill>
                        </a:rPr>
                        <a:t> праздники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Конные прогулки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Пешие прогулки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905838"/>
            <a:ext cx="3810000" cy="26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49" y="905837"/>
            <a:ext cx="3714749" cy="26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18" y="905837"/>
            <a:ext cx="3582721" cy="265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19" y="3984630"/>
            <a:ext cx="3525579" cy="239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984630"/>
            <a:ext cx="3810000" cy="239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49" y="3984630"/>
            <a:ext cx="3714749" cy="239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54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238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Активный туризм</a:t>
            </a:r>
            <a:endParaRPr lang="ru-RU" sz="3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764180"/>
              </p:ext>
            </p:extLst>
          </p:nvPr>
        </p:nvGraphicFramePr>
        <p:xfrm>
          <a:off x="310488" y="3614056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33829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Горные лыжи и сноуборд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Велопробеги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Рафтинг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685275"/>
              </p:ext>
            </p:extLst>
          </p:nvPr>
        </p:nvGraphicFramePr>
        <p:xfrm>
          <a:off x="238224" y="6487886"/>
          <a:ext cx="11763198" cy="370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7011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Горные походы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Параглайдинг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Дайвинг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12" name="Рисунок 11" descr="E:\1СЕРБИЯ\Корпораты\ФОТО\2\ski10 (480 x 270) (360 x 202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992924"/>
            <a:ext cx="3810000" cy="265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707" y="992924"/>
            <a:ext cx="3824798" cy="265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18" y="992924"/>
            <a:ext cx="3748010" cy="265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790" y="4053633"/>
            <a:ext cx="3798632" cy="243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0" y="4053633"/>
            <a:ext cx="3664405" cy="243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28" y="4053632"/>
            <a:ext cx="3810000" cy="243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83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238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Охота и рыбалка</a:t>
            </a:r>
            <a:endParaRPr lang="ru-RU" sz="3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571746"/>
              </p:ext>
            </p:extLst>
          </p:nvPr>
        </p:nvGraphicFramePr>
        <p:xfrm>
          <a:off x="310488" y="3565558"/>
          <a:ext cx="11953776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331753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Охота на </a:t>
                      </a:r>
                      <a:r>
                        <a:rPr lang="ru-RU" sz="1800" i="1" dirty="0" err="1" smtClean="0">
                          <a:solidFill>
                            <a:schemeClr val="tx1"/>
                          </a:solidFill>
                        </a:rPr>
                        <a:t>дивокозу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Зимняя охота на волка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Охота на муфлона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89087"/>
              </p:ext>
            </p:extLst>
          </p:nvPr>
        </p:nvGraphicFramePr>
        <p:xfrm>
          <a:off x="238224" y="6354375"/>
          <a:ext cx="11763198" cy="36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48342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Морская рыбалка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Озерная</a:t>
                      </a:r>
                      <a:r>
                        <a:rPr lang="ru-RU" sz="18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рыбалка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Рыбалка на горных реках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28" y="3931297"/>
            <a:ext cx="3810000" cy="247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22" y="964155"/>
            <a:ext cx="3810000" cy="26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964155"/>
            <a:ext cx="3810000" cy="26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28" y="964155"/>
            <a:ext cx="3810000" cy="26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22" y="3931297"/>
            <a:ext cx="3810000" cy="247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" y="3931297"/>
            <a:ext cx="3810000" cy="247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2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3971" y="0"/>
            <a:ext cx="97238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i="1" dirty="0" smtClean="0">
                <a:solidFill>
                  <a:srgbClr val="00B050"/>
                </a:solidFill>
              </a:rPr>
              <a:t>Спортивные сборы</a:t>
            </a:r>
            <a:endParaRPr lang="ru-RU" sz="3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828941"/>
              </p:ext>
            </p:extLst>
          </p:nvPr>
        </p:nvGraphicFramePr>
        <p:xfrm>
          <a:off x="114843" y="3585029"/>
          <a:ext cx="11953776" cy="418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592"/>
                <a:gridCol w="3984592"/>
                <a:gridCol w="3984592"/>
              </a:tblGrid>
              <a:tr h="41883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Баскетбол, волейбол, гандбол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Горные лыжи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Художественная гимнастика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121665"/>
              </p:ext>
            </p:extLst>
          </p:nvPr>
        </p:nvGraphicFramePr>
        <p:xfrm>
          <a:off x="238224" y="6473371"/>
          <a:ext cx="11763198" cy="384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066"/>
                <a:gridCol w="3921066"/>
                <a:gridCol w="3921066"/>
              </a:tblGrid>
              <a:tr h="384628"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chemeClr val="tx1"/>
                          </a:solidFill>
                        </a:rPr>
                        <a:t>Дзюдо</a:t>
                      </a:r>
                      <a:r>
                        <a:rPr lang="ru-RU" sz="18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Теннис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Футбол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09" marB="45709"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" y="1022213"/>
            <a:ext cx="380047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544" y="4003868"/>
            <a:ext cx="3762375" cy="247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4" y="4003868"/>
            <a:ext cx="3800475" cy="247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198" y="4003868"/>
            <a:ext cx="3740694" cy="247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198" y="1022213"/>
            <a:ext cx="374069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544" y="1022213"/>
            <a:ext cx="376237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94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4" y="435429"/>
            <a:ext cx="1060994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i="1" dirty="0" smtClean="0">
                <a:solidFill>
                  <a:srgbClr val="00B050"/>
                </a:solidFill>
              </a:rPr>
              <a:t>Скидки </a:t>
            </a:r>
            <a:r>
              <a:rPr lang="ru-RU" sz="3600" b="1" i="1" dirty="0">
                <a:solidFill>
                  <a:srgbClr val="00B050"/>
                </a:solidFill>
              </a:rPr>
              <a:t>и бонусные программы</a:t>
            </a:r>
          </a:p>
          <a:p>
            <a:pPr algn="just"/>
            <a:r>
              <a:rPr lang="ru-RU" sz="2000" dirty="0"/>
              <a:t> </a:t>
            </a:r>
          </a:p>
          <a:p>
            <a:pPr algn="just"/>
            <a:r>
              <a:rPr lang="ru-RU" sz="2000" dirty="0"/>
              <a:t>  </a:t>
            </a:r>
            <a:r>
              <a:rPr lang="ru-RU" sz="2000" dirty="0" smtClean="0"/>
              <a:t>Компаниям-клиентам </a:t>
            </a:r>
            <a:r>
              <a:rPr lang="ru-RU" sz="2000" dirty="0"/>
              <a:t>мы предлагаем заключить Соглашение о корпоративном обслуживании, на основании которого </a:t>
            </a:r>
            <a:r>
              <a:rPr lang="ru-RU" sz="2000" b="1" dirty="0">
                <a:solidFill>
                  <a:srgbClr val="FF0000"/>
                </a:solidFill>
              </a:rPr>
              <a:t>каждый сотрудник компании и члены его семьи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смогут получать скидки при покупке туров в Турфирме «</a:t>
            </a:r>
            <a:r>
              <a:rPr lang="ru-RU" sz="2000" dirty="0" err="1"/>
              <a:t>ГЕОметрия</a:t>
            </a:r>
            <a:r>
              <a:rPr lang="ru-RU" sz="2000" dirty="0" smtClean="0"/>
              <a:t>».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   Для </a:t>
            </a:r>
            <a:r>
              <a:rPr lang="ru-RU" sz="2000" dirty="0"/>
              <a:t>руководителей компаний и сотрудников, отвечающих за организацию корпоративных поездок, Турфирма «</a:t>
            </a:r>
            <a:r>
              <a:rPr lang="ru-RU" sz="2000" dirty="0" err="1"/>
              <a:t>ГЕОметрия</a:t>
            </a:r>
            <a:r>
              <a:rPr lang="ru-RU" sz="2000" dirty="0"/>
              <a:t>» организует </a:t>
            </a:r>
            <a:r>
              <a:rPr lang="ru-RU" sz="2000" b="1" dirty="0">
                <a:solidFill>
                  <a:srgbClr val="FF0000"/>
                </a:solidFill>
              </a:rPr>
              <a:t>ознакомительные туры</a:t>
            </a:r>
            <a:r>
              <a:rPr lang="ru-RU" sz="2000" dirty="0">
                <a:solidFill>
                  <a:srgbClr val="FF0000"/>
                </a:solidFill>
              </a:rPr>
              <a:t>, </a:t>
            </a:r>
            <a:r>
              <a:rPr lang="ru-RU" sz="2000" dirty="0"/>
              <a:t>в программу которых входит осмотр отелей, конференц-залов, ресторанов, СПА-комплексов, обзор экскурсионных маршрутов, возможности проведения командных, спортивных, культурных мероприятий. </a:t>
            </a:r>
            <a:br>
              <a:rPr lang="ru-RU" sz="2000" dirty="0"/>
            </a:br>
            <a:r>
              <a:rPr lang="ru-RU" sz="2000" dirty="0"/>
              <a:t>    В том случае, если в результате подобного инфо-тура заказчик подписывает договор на проведение корпоративной поездки, </a:t>
            </a:r>
            <a:r>
              <a:rPr lang="ru-RU" sz="2000" b="1" dirty="0">
                <a:solidFill>
                  <a:srgbClr val="FF0000"/>
                </a:solidFill>
              </a:rPr>
              <a:t>стоимость ознакомительного тура полностью возвращается заказчику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   На </a:t>
            </a:r>
            <a:r>
              <a:rPr lang="ru-RU" sz="2000" dirty="0" err="1"/>
              <a:t>инсентив</a:t>
            </a:r>
            <a:r>
              <a:rPr lang="ru-RU" sz="2000" dirty="0"/>
              <a:t>-туры, спортивные и событийные туры Турфирма «</a:t>
            </a:r>
            <a:r>
              <a:rPr lang="ru-RU" sz="2000" dirty="0" err="1"/>
              <a:t>ГЕОметрия</a:t>
            </a:r>
            <a:r>
              <a:rPr lang="ru-RU" sz="2000" dirty="0"/>
              <a:t>» предоставляет компаниям-клиентам бесплатные путевки </a:t>
            </a:r>
            <a:r>
              <a:rPr lang="ru-RU" sz="2000" b="1" dirty="0">
                <a:solidFill>
                  <a:srgbClr val="FF0000"/>
                </a:solidFill>
              </a:rPr>
              <a:t>по системе 15+1 </a:t>
            </a:r>
            <a:r>
              <a:rPr lang="ru-RU" sz="2000" dirty="0"/>
              <a:t>- при наборе группы 15 человек одна путевка предоставляется бесплатно (требуется оплатить только авиаперелет).</a:t>
            </a:r>
          </a:p>
          <a:p>
            <a:endParaRPr lang="ru-RU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53"/>
            <a:ext cx="2293970" cy="10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3420" y="2205149"/>
            <a:ext cx="5590590" cy="4031515"/>
          </a:xfrm>
        </p:spPr>
        <p:txBody>
          <a:bodyPr>
            <a:normAutofit lnSpcReduction="10000"/>
          </a:bodyPr>
          <a:lstStyle/>
          <a:p>
            <a:r>
              <a:rPr lang="ru-RU" sz="2400" b="1" i="1" dirty="0">
                <a:solidFill>
                  <a:srgbClr val="00B050"/>
                </a:solidFill>
              </a:rPr>
              <a:t>Мы любим и знаем </a:t>
            </a:r>
            <a:r>
              <a:rPr lang="ru-RU" sz="2400" b="1" i="1" dirty="0" smtClean="0">
                <a:solidFill>
                  <a:srgbClr val="00B050"/>
                </a:solidFill>
              </a:rPr>
              <a:t>Сербию</a:t>
            </a:r>
            <a:r>
              <a:rPr lang="en-US" sz="2400" b="1" i="1" dirty="0" smtClean="0">
                <a:solidFill>
                  <a:srgbClr val="00B050"/>
                </a:solidFill>
              </a:rPr>
              <a:t> </a:t>
            </a:r>
            <a:r>
              <a:rPr lang="ru-RU" sz="2400" b="1" i="1" dirty="0" smtClean="0">
                <a:solidFill>
                  <a:srgbClr val="00B050"/>
                </a:solidFill>
              </a:rPr>
              <a:t>и Черногорию</a:t>
            </a:r>
            <a:endParaRPr lang="ru-RU" sz="2400" b="1" dirty="0">
              <a:solidFill>
                <a:srgbClr val="00B050"/>
              </a:solidFill>
            </a:endParaRPr>
          </a:p>
          <a:p>
            <a:r>
              <a:rPr lang="ru-RU" dirty="0"/>
              <a:t> </a:t>
            </a:r>
          </a:p>
          <a:p>
            <a:r>
              <a:rPr lang="ru-RU" b="1" dirty="0"/>
              <a:t>Туроператор по Сербии и Черногории</a:t>
            </a:r>
          </a:p>
          <a:p>
            <a:r>
              <a:rPr lang="ru-RU" dirty="0" smtClean="0"/>
              <a:t>Принимающие </a:t>
            </a:r>
            <a:r>
              <a:rPr lang="ru-RU" dirty="0"/>
              <a:t>офисы в Сербии и Черногории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Москва, Зубовский бульвар, д.13, стр. 1, оф.20-5</a:t>
            </a:r>
          </a:p>
          <a:p>
            <a:r>
              <a:rPr lang="ru-RU" dirty="0"/>
              <a:t>тел. +7 (495) 795-8126  </a:t>
            </a:r>
          </a:p>
          <a:p>
            <a:r>
              <a:rPr lang="ru-RU" b="1" dirty="0">
                <a:hlinkClick r:id="rId3"/>
              </a:rPr>
              <a:t>www.balkan-shop.ru</a:t>
            </a:r>
            <a:endParaRPr lang="ru-RU" b="1" dirty="0"/>
          </a:p>
          <a:p>
            <a:r>
              <a:rPr lang="ru-RU" dirty="0"/>
              <a:t>е</a:t>
            </a:r>
            <a:r>
              <a:rPr lang="en-US" dirty="0"/>
              <a:t>-mail: </a:t>
            </a:r>
            <a:r>
              <a:rPr lang="en-US" b="1" dirty="0">
                <a:hlinkClick r:id="rId4"/>
              </a:rPr>
              <a:t>5geo@mail.ru</a:t>
            </a:r>
            <a:r>
              <a:rPr lang="en-US" b="1" dirty="0"/>
              <a:t> </a:t>
            </a:r>
            <a:endParaRPr lang="ru-RU" b="1" dirty="0"/>
          </a:p>
          <a:p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93" y="333374"/>
            <a:ext cx="2109220" cy="131984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567" y="2205149"/>
            <a:ext cx="5706857" cy="373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21943" y="993298"/>
            <a:ext cx="680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i="1" dirty="0" smtClean="0">
                <a:solidFill>
                  <a:srgbClr val="00B050"/>
                </a:solidFill>
              </a:rPr>
              <a:t>Туроператор «</a:t>
            </a:r>
            <a:r>
              <a:rPr lang="ru-RU" sz="3600" b="1" i="1" dirty="0" err="1" smtClean="0">
                <a:solidFill>
                  <a:srgbClr val="00B050"/>
                </a:solidFill>
              </a:rPr>
              <a:t>ГЕОметрия</a:t>
            </a:r>
            <a:r>
              <a:rPr lang="ru-RU" sz="3600" b="1" i="1" dirty="0" smtClean="0">
                <a:solidFill>
                  <a:srgbClr val="00B050"/>
                </a:solidFill>
              </a:rPr>
              <a:t>»</a:t>
            </a:r>
            <a:endParaRPr lang="ru-RU" sz="36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8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7958</TotalTime>
  <Words>810</Words>
  <Application>Microsoft Office PowerPoint</Application>
  <PresentationFormat>Широкоэкранный</PresentationFormat>
  <Paragraphs>302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Тема Office</vt:lpstr>
      <vt:lpstr>1_Тема Office</vt:lpstr>
      <vt:lpstr>КОРПОРАТИВНЫЙ ТУРИЗМ  в СЕРБИИ и ЧЕРНОГОРИИ</vt:lpstr>
      <vt:lpstr>Почему Сербия и Черногория?</vt:lpstr>
      <vt:lpstr>Презентация PowerPoint</vt:lpstr>
      <vt:lpstr>Презентация PowerPoint</vt:lpstr>
      <vt:lpstr>MICE в СЕРБИИ и ЧЕРНОГОРИИ</vt:lpstr>
      <vt:lpstr>Организация корпоративных туров</vt:lpstr>
      <vt:lpstr>Организация корпоративных туров</vt:lpstr>
      <vt:lpstr>Организация корпоративных туров</vt:lpstr>
      <vt:lpstr>Организация корпоративных туров</vt:lpstr>
      <vt:lpstr>Организация корпоративных туров</vt:lpstr>
      <vt:lpstr>Национальные специалитеты</vt:lpstr>
      <vt:lpstr>Направления корпоративного туризма в Сербии и Черногории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Сербия - безвизовая страна и перспективное направление для российского туризма</dc:title>
  <dc:creator>Учетная запись Майкрософт</dc:creator>
  <cp:lastModifiedBy>Учетная запись Майкрософт</cp:lastModifiedBy>
  <cp:revision>222</cp:revision>
  <cp:lastPrinted>2014-06-04T09:05:34Z</cp:lastPrinted>
  <dcterms:created xsi:type="dcterms:W3CDTF">2014-04-09T18:41:06Z</dcterms:created>
  <dcterms:modified xsi:type="dcterms:W3CDTF">2014-09-23T07:18:06Z</dcterms:modified>
</cp:coreProperties>
</file>